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22"/>
  </p:notesMasterIdLst>
  <p:sldIdLst>
    <p:sldId id="256" r:id="rId5"/>
    <p:sldId id="263" r:id="rId6"/>
    <p:sldId id="264" r:id="rId7"/>
    <p:sldId id="265" r:id="rId8"/>
    <p:sldId id="266" r:id="rId9"/>
    <p:sldId id="260" r:id="rId10"/>
    <p:sldId id="259" r:id="rId11"/>
    <p:sldId id="291" r:id="rId12"/>
    <p:sldId id="267" r:id="rId13"/>
    <p:sldId id="281" r:id="rId14"/>
    <p:sldId id="283" r:id="rId15"/>
    <p:sldId id="287" r:id="rId16"/>
    <p:sldId id="288" r:id="rId17"/>
    <p:sldId id="290" r:id="rId18"/>
    <p:sldId id="273" r:id="rId19"/>
    <p:sldId id="258" r:id="rId20"/>
    <p:sldId id="279" r:id="rId21"/>
  </p:sldIdLst>
  <p:sldSz cx="9144000" cy="6858000" type="screen4x3"/>
  <p:notesSz cx="6858000" cy="9144000"/>
  <p:custDataLst>
    <p:tags r:id="rId23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A MAMMI" initials="L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6969"/>
    <a:srgbClr val="686868"/>
    <a:srgbClr val="4E4E4E"/>
    <a:srgbClr val="800080"/>
    <a:srgbClr val="000000"/>
    <a:srgbClr val="FF0000"/>
    <a:srgbClr val="F8F8F8"/>
    <a:srgbClr val="EAEAEA"/>
    <a:srgbClr val="00AF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264" y="-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72532-2365-4550-8B7C-814F0932B43A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6A672-4FCD-4D73-BD21-E8DEC8139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64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400" y="432000"/>
            <a:ext cx="972225" cy="1072800"/>
          </a:xfrm>
          <a:prstGeom prst="rect">
            <a:avLst/>
          </a:prstGeom>
        </p:spPr>
      </p:pic>
      <p:pic>
        <p:nvPicPr>
          <p:cNvPr id="6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36245"/>
      </p:ext>
    </p:extLst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 hasCustomPrompt="1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GB" noProof="1"/>
              <a:t>fffdsfs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74709"/>
      </p:ext>
    </p:extLst>
  </p:cSld>
  <p:clrMapOvr>
    <a:masterClrMapping/>
  </p:clrMapOvr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5"/>
          </p:nvPr>
        </p:nvSpPr>
        <p:spPr>
          <a:xfrm>
            <a:off x="0" y="1033200"/>
            <a:ext cx="5792400" cy="5832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US" noProof="1"/>
              <a:t>Click icon to add picture</a:t>
            </a:r>
            <a:endParaRPr lang="en-GB" noProof="1"/>
          </a:p>
        </p:txBody>
      </p:sp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sz="quarter" idx="16" hasCustomPrompt="1"/>
          </p:nvPr>
        </p:nvSpPr>
        <p:spPr>
          <a:xfrm>
            <a:off x="5983200" y="1260000"/>
            <a:ext cx="2980800" cy="4680000"/>
          </a:xfrm>
        </p:spPr>
        <p:txBody>
          <a:bodyPr anchor="ctr"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429901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33200"/>
            <a:ext cx="9144000" cy="5832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9" name="Headline"/>
          <p:cNvSpPr>
            <a:spLocks noChangeShapeType="1"/>
          </p:cNvSpPr>
          <p:nvPr userDrawn="1"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39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0" dirty="0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80000" y="972000"/>
            <a:ext cx="3895200" cy="1472400"/>
          </a:xfrm>
        </p:spPr>
        <p:txBody>
          <a:bodyPr anchor="t" anchorCtr="0"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62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ueGradient"/>
          <p:cNvSpPr/>
          <p:nvPr userDrawn="1"/>
        </p:nvSpPr>
        <p:spPr>
          <a:xfrm>
            <a:off x="0" y="5248800"/>
            <a:ext cx="9144000" cy="1620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7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2488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19362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UniCredit" panose="02000506040000020004" pitchFamily="2" charset="0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40000" y="5580000"/>
            <a:ext cx="7722000" cy="979200"/>
          </a:xfrm>
        </p:spPr>
        <p:txBody>
          <a:bodyPr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89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5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584668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341522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11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2" name="ContentColumn2"/>
          <p:cNvSpPr>
            <a:spLocks noGrp="1"/>
          </p:cNvSpPr>
          <p:nvPr>
            <p:ph sz="quarter" idx="18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5" name="ContentColumn1"/>
          <p:cNvSpPr>
            <a:spLocks noGrp="1"/>
          </p:cNvSpPr>
          <p:nvPr>
            <p:ph sz="quarter" idx="17" hasCustomPrompt="1"/>
          </p:nvPr>
        </p:nvSpPr>
        <p:spPr>
          <a:xfrm>
            <a:off x="2700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66122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7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1" name="ContentColumn2"/>
          <p:cNvSpPr>
            <a:spLocks noGrp="1"/>
          </p:cNvSpPr>
          <p:nvPr>
            <p:ph sz="quarter" idx="16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6" name="ContentColumn1"/>
          <p:cNvSpPr>
            <a:spLocks noGrp="1"/>
          </p:cNvSpPr>
          <p:nvPr>
            <p:ph sz="quarter" idx="15" hasCustomPrompt="1"/>
          </p:nvPr>
        </p:nvSpPr>
        <p:spPr>
          <a:xfrm>
            <a:off x="269875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77774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type="body" sz="quarter" idx="15" hasCustomPrompt="1"/>
          </p:nvPr>
        </p:nvSpPr>
        <p:spPr>
          <a:xfrm>
            <a:off x="270000" y="1260000"/>
            <a:ext cx="8690400" cy="4680000"/>
          </a:xfrm>
        </p:spPr>
        <p:txBody>
          <a:bodyPr anchor="ctr">
            <a:noAutofit/>
          </a:bodyPr>
          <a:lstStyle>
            <a:lvl1pPr marL="266400" indent="-266400">
              <a:buClr>
                <a:srgbClr val="E1061C"/>
              </a:buClr>
              <a:defRPr sz="1800"/>
            </a:lvl1pPr>
            <a:lvl2pPr>
              <a:buClr>
                <a:srgbClr val="E1061C"/>
              </a:buClr>
              <a:defRPr sz="1800"/>
            </a:lvl2pPr>
            <a:lvl3pPr>
              <a:buClr>
                <a:srgbClr val="E1061C"/>
              </a:buClr>
              <a:defRPr sz="1800"/>
            </a:lvl3pPr>
            <a:lvl4pPr>
              <a:spcBef>
                <a:spcPts val="432"/>
              </a:spcBef>
              <a:buClr>
                <a:srgbClr val="E1061C"/>
              </a:buClr>
              <a:defRPr sz="1800"/>
            </a:lvl4pPr>
            <a:lvl5pPr>
              <a:spcBef>
                <a:spcPts val="432"/>
              </a:spcBef>
              <a:buClr>
                <a:srgbClr val="E1061C"/>
              </a:buClr>
              <a:defRPr sz="1800"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agenda</a:t>
            </a:r>
          </a:p>
        </p:txBody>
      </p:sp>
    </p:spTree>
    <p:extLst>
      <p:ext uri="{BB962C8B-B14F-4D97-AF65-F5344CB8AC3E}">
        <p14:creationId xmlns:p14="http://schemas.microsoft.com/office/powerpoint/2010/main" val="1972167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One B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sp>
        <p:nvSpPr>
          <p:cNvPr id="6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2701"/>
      </p:ext>
    </p:extLst>
  </p:cSld>
  <p:clrMapOvr>
    <a:masterClrMapping/>
  </p:clrMapOvr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/>
          </p:cNvSpPr>
          <p:nvPr>
            <p:ph type="body" sz="quarter" idx="16"/>
          </p:nvPr>
        </p:nvSpPr>
        <p:spPr bwMode="gray">
          <a:xfrm>
            <a:off x="7754400" y="432000"/>
            <a:ext cx="972000" cy="1072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60882"/>
      </p:ext>
    </p:extLst>
  </p:cSld>
  <p:clrMapOvr>
    <a:masterClrMapping/>
  </p:clrMapOvr>
  <p:hf sldNum="0"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31605"/>
      </p:ext>
    </p:extLst>
  </p:cSld>
  <p:clrMapOvr>
    <a:masterClrMapping/>
  </p:clrMapOvr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line"/>
          <p:cNvSpPr>
            <a:spLocks noChangeShapeType="1"/>
          </p:cNvSpPr>
          <p:nvPr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SlideNumber"/>
          <p:cNvSpPr>
            <a:spLocks noGrp="1"/>
          </p:cNvSpPr>
          <p:nvPr>
            <p:ph type="sldNum" sz="quarter" idx="4"/>
          </p:nvPr>
        </p:nvSpPr>
        <p:spPr>
          <a:xfrm>
            <a:off x="270000" y="6318000"/>
            <a:ext cx="27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aseline="0" smtClean="0">
                <a:solidFill>
                  <a:srgbClr val="00AFD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270000" y="1206000"/>
            <a:ext cx="8690400" cy="468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70000" y="0"/>
            <a:ext cx="8690400" cy="100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4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9" r:id="rId2"/>
    <p:sldLayoutId id="2147483672" r:id="rId3"/>
    <p:sldLayoutId id="2147483673" r:id="rId4"/>
    <p:sldLayoutId id="2147483674" r:id="rId5"/>
    <p:sldLayoutId id="2147483676" r:id="rId6"/>
    <p:sldLayoutId id="2147483680" r:id="rId7"/>
    <p:sldLayoutId id="2147483671" r:id="rId8"/>
    <p:sldLayoutId id="2147483681" r:id="rId9"/>
    <p:sldLayoutId id="2147483682" r:id="rId10"/>
    <p:sldLayoutId id="2147483675" r:id="rId11"/>
    <p:sldLayoutId id="2147483665" r:id="rId12"/>
    <p:sldLayoutId id="2147483666" r:id="rId13"/>
    <p:sldLayoutId id="2147483667" r:id="rId14"/>
  </p:sldLayoutIdLst>
  <p:hf hdr="0" dt="0"/>
  <p:txStyles>
    <p:titleStyle>
      <a:lvl1pPr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875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749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624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498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176396" marR="0" indent="-1763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26384" marR="0" indent="-169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079973" marR="0" indent="-1655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522762" marR="0" indent="-151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972751" marR="0" indent="-1439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885809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hunch.net/~coms-4771/quinlan.pdf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hyperlink" Target="https://www.autodeskresearch.com/publications/samestat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hbr.org/2016/05/when-to-trust-robots-with-decisions-and-when-not-t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tutorial/machine_learning_map/index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imeline_of_machine_learnin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et" TargetMode="External"/><Relationship Id="rId2" Type="http://schemas.openxmlformats.org/officeDocument/2006/relationships/hyperlink" Target="https://cran.r-project.org/package=tidyvers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Milan, May 8</a:t>
            </a:r>
            <a:r>
              <a:rPr lang="en-GB" baseline="30000" dirty="0"/>
              <a:t>th</a:t>
            </a:r>
            <a:r>
              <a:rPr lang="en-GB" dirty="0"/>
              <a:t>, 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Gabriele Bonomi Boseggia, Fabio Colombo, Luca Mammi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UniCredit Quant Community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Models: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a hands-on experience</a:t>
            </a:r>
          </a:p>
        </p:txBody>
      </p:sp>
    </p:spTree>
    <p:extLst>
      <p:ext uri="{BB962C8B-B14F-4D97-AF65-F5344CB8AC3E}">
        <p14:creationId xmlns:p14="http://schemas.microsoft.com/office/powerpoint/2010/main" val="17394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C:\Users\C305392\Desktop\mlTeachings\lessons\fig\reg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48"/>
          <a:stretch/>
        </p:blipFill>
        <p:spPr bwMode="auto">
          <a:xfrm>
            <a:off x="4340919" y="1212338"/>
            <a:ext cx="4320000" cy="247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10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 smtClean="0"/>
              <a:t>You might already know…</a:t>
            </a:r>
          </a:p>
          <a:p>
            <a:endParaRPr lang="en-GB" dirty="0" smtClean="0"/>
          </a:p>
          <a:p>
            <a:pPr lvl="1"/>
            <a:r>
              <a:rPr lang="en-GB" dirty="0" smtClean="0"/>
              <a:t>Linear Regression</a:t>
            </a:r>
          </a:p>
          <a:p>
            <a:pPr lvl="2">
              <a:buClrTx/>
            </a:pPr>
            <a:r>
              <a:rPr lang="en-GB" dirty="0" smtClean="0"/>
              <a:t>to predict a score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 lvl="1"/>
            <a:r>
              <a:rPr lang="en-GB" dirty="0" smtClean="0"/>
              <a:t>Logistic Regression</a:t>
            </a:r>
          </a:p>
          <a:p>
            <a:pPr lvl="2">
              <a:buClrTx/>
            </a:pPr>
            <a:r>
              <a:rPr lang="en-GB" dirty="0" smtClean="0"/>
              <a:t>to predict a probability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 models: linear and logistic regressions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6500919" y="3493698"/>
            <a:ext cx="451972" cy="1984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8" name="Picture 11" descr="C:\Users\C305392\Desktop\mlTeachings\lessons\fig\reg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53"/>
          <a:stretch/>
        </p:blipFill>
        <p:spPr bwMode="auto">
          <a:xfrm>
            <a:off x="4340919" y="3692106"/>
            <a:ext cx="4320000" cy="224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61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 flipH="1" flipV="1">
            <a:off x="6509462" y="3340987"/>
            <a:ext cx="45720" cy="457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 flipH="1" flipV="1">
            <a:off x="6997432" y="2977248"/>
            <a:ext cx="45720" cy="457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A conceptually simple algorithm: if you want to classify a new item, look at its </a:t>
            </a:r>
            <a:r>
              <a:rPr lang="en-US" b="1" dirty="0"/>
              <a:t>neighbors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r>
              <a:rPr lang="en-US" dirty="0"/>
              <a:t>How many </a:t>
            </a:r>
            <a:r>
              <a:rPr lang="en-US" dirty="0" smtClean="0"/>
              <a:t>neighbors?</a:t>
            </a:r>
          </a:p>
          <a:p>
            <a:pPr lvl="1">
              <a:buClrTx/>
            </a:pPr>
            <a:r>
              <a:rPr lang="en-US" dirty="0" smtClean="0"/>
              <a:t>Obviously </a:t>
            </a:r>
            <a:r>
              <a:rPr lang="en-US" b="1" dirty="0"/>
              <a:t>K</a:t>
            </a:r>
            <a:r>
              <a:rPr lang="en-US" dirty="0" smtClean="0"/>
              <a:t>!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Which </a:t>
            </a:r>
            <a:r>
              <a:rPr lang="en-US" dirty="0"/>
              <a:t>neighbors are the nearest ones</a:t>
            </a:r>
            <a:r>
              <a:rPr lang="en-US" dirty="0" smtClean="0"/>
              <a:t>?</a:t>
            </a:r>
            <a:endParaRPr lang="en-US" dirty="0"/>
          </a:p>
          <a:p>
            <a:pPr lvl="1">
              <a:buClrTx/>
            </a:pPr>
            <a:r>
              <a:rPr lang="en-US" dirty="0"/>
              <a:t>Euclidean </a:t>
            </a:r>
            <a:r>
              <a:rPr lang="en-US" dirty="0" smtClean="0"/>
              <a:t>distance</a:t>
            </a:r>
          </a:p>
          <a:p>
            <a:pPr lvl="1">
              <a:buClrTx/>
            </a:pPr>
            <a:r>
              <a:rPr lang="en-US" dirty="0" smtClean="0"/>
              <a:t>Chebyshev distance</a:t>
            </a:r>
          </a:p>
          <a:p>
            <a:pPr lvl="1">
              <a:buClrTx/>
            </a:pPr>
            <a:r>
              <a:rPr lang="en-US" dirty="0" smtClean="0"/>
              <a:t>Manhattan distance</a:t>
            </a:r>
          </a:p>
          <a:p>
            <a:pPr lvl="1">
              <a:buClrTx/>
            </a:pPr>
            <a:r>
              <a:rPr lang="en-US" dirty="0" smtClean="0"/>
              <a:t>and many more…</a:t>
            </a:r>
            <a:endParaRPr lang="en-US" dirty="0"/>
          </a:p>
          <a:p>
            <a:pPr marL="176213" lvl="1" indent="-176213"/>
            <a:endParaRPr lang="en-US" dirty="0" smtClean="0"/>
          </a:p>
          <a:p>
            <a:pPr marL="176213" lvl="1" indent="-176213"/>
            <a:endParaRPr lang="en-US" dirty="0" smtClean="0"/>
          </a:p>
          <a:p>
            <a:pPr marL="176213" lvl="1" indent="-176213"/>
            <a:r>
              <a:rPr lang="en-US" dirty="0" smtClean="0"/>
              <a:t>What </a:t>
            </a:r>
            <a:r>
              <a:rPr lang="en-US" dirty="0"/>
              <a:t>if the k nearest neighbors belong to different </a:t>
            </a:r>
            <a:r>
              <a:rPr lang="en-US" dirty="0"/>
              <a:t>classes?</a:t>
            </a:r>
            <a:endParaRPr lang="en-US" dirty="0"/>
          </a:p>
          <a:p>
            <a:pPr lvl="1">
              <a:buClrTx/>
            </a:pPr>
            <a:r>
              <a:rPr lang="en-US" dirty="0"/>
              <a:t>Tyranny of the </a:t>
            </a:r>
            <a:r>
              <a:rPr lang="en-US" dirty="0" smtClean="0"/>
              <a:t>majority</a:t>
            </a:r>
          </a:p>
          <a:p>
            <a:pPr lvl="1">
              <a:buClrTx/>
            </a:pPr>
            <a:r>
              <a:rPr lang="en-US" dirty="0"/>
              <a:t>Weighted by distance: kernel &amp; links with non parametric models.</a:t>
            </a:r>
          </a:p>
          <a:p>
            <a:pPr lvl="1">
              <a:buClrTx/>
            </a:pPr>
            <a:endParaRPr lang="en-US" dirty="0" smtClean="0"/>
          </a:p>
          <a:p>
            <a:pPr lvl="1">
              <a:buClrTx/>
            </a:pPr>
            <a:endParaRPr lang="en-US" dirty="0"/>
          </a:p>
          <a:p>
            <a:endParaRPr lang="en-US" dirty="0"/>
          </a:p>
          <a:p>
            <a:pPr lvl="1">
              <a:buClrTx/>
            </a:pPr>
            <a:endParaRPr lang="en-US" dirty="0" smtClean="0"/>
          </a:p>
          <a:p>
            <a:pPr>
              <a:buClrTx/>
            </a:pP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94186" y="2621972"/>
            <a:ext cx="1476272" cy="1476272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/>
          <p:cNvGrpSpPr/>
          <p:nvPr/>
        </p:nvGrpSpPr>
        <p:grpSpPr>
          <a:xfrm>
            <a:off x="5044852" y="1975442"/>
            <a:ext cx="2967486" cy="2420408"/>
            <a:chOff x="2346394" y="2194719"/>
            <a:chExt cx="2967486" cy="2420408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2346394" y="4615126"/>
              <a:ext cx="296748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346394" y="2194719"/>
              <a:ext cx="0" cy="24204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/>
          <p:cNvSpPr/>
          <p:nvPr/>
        </p:nvSpPr>
        <p:spPr>
          <a:xfrm>
            <a:off x="6442322" y="3270108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19084" y="300153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6337650" y="360653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6930292" y="291010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456601" y="338670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5412043" y="23513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6628367" y="219411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7338314" y="345184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7250895" y="400824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788141" y="400824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7518314" y="244197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6254028" y="2478209"/>
            <a:ext cx="556587" cy="40862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+mn-lt"/>
              </a:rPr>
              <a:t>k=3</a:t>
            </a:r>
            <a:endParaRPr lang="en-GB" dirty="0">
              <a:latin typeface="+mn-lt"/>
            </a:endParaRPr>
          </a:p>
        </p:txBody>
      </p:sp>
      <p:cxnSp>
        <p:nvCxnSpPr>
          <p:cNvPr id="27" name="Straight Arrow Connector 26"/>
          <p:cNvCxnSpPr>
            <a:stCxn id="28" idx="3"/>
            <a:endCxn id="29" idx="7"/>
          </p:cNvCxnSpPr>
          <p:nvPr/>
        </p:nvCxnSpPr>
        <p:spPr>
          <a:xfrm flipV="1">
            <a:off x="6548486" y="3016272"/>
            <a:ext cx="455642" cy="33141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2"/>
          </p:cNvCxnSpPr>
          <p:nvPr/>
        </p:nvCxnSpPr>
        <p:spPr>
          <a:xfrm>
            <a:off x="6555182" y="3363847"/>
            <a:ext cx="465110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29" idx="0"/>
          </p:cNvCxnSpPr>
          <p:nvPr/>
        </p:nvCxnSpPr>
        <p:spPr>
          <a:xfrm flipV="1">
            <a:off x="7020292" y="3022968"/>
            <a:ext cx="0" cy="33714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11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 models: k-Nearest </a:t>
            </a:r>
            <a:r>
              <a:rPr lang="en-US" dirty="0" smtClean="0"/>
              <a:t>Neighbors (k-NN)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2682271" y="3159768"/>
            <a:ext cx="629729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682271" y="3452555"/>
            <a:ext cx="629729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682271" y="3745341"/>
            <a:ext cx="629729" cy="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8" idx="2"/>
            <a:endCxn id="29" idx="0"/>
          </p:cNvCxnSpPr>
          <p:nvPr/>
        </p:nvCxnSpPr>
        <p:spPr>
          <a:xfrm flipV="1">
            <a:off x="6555182" y="3022968"/>
            <a:ext cx="465110" cy="340879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76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4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One of the most famous models: the </a:t>
            </a:r>
            <a:r>
              <a:rPr lang="en-US" b="1" dirty="0" smtClean="0"/>
              <a:t>Support Vector Machine</a:t>
            </a:r>
            <a:r>
              <a:rPr lang="en-US" dirty="0" smtClean="0"/>
              <a:t> (SVM)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Find the best class-separating</a:t>
            </a:r>
          </a:p>
          <a:p>
            <a:pPr marL="628650" lvl="1" indent="0">
              <a:buNone/>
            </a:pPr>
            <a:r>
              <a:rPr lang="en-US" dirty="0" smtClean="0"/>
              <a:t>hyperplane in a n-dimensional</a:t>
            </a:r>
          </a:p>
          <a:p>
            <a:pPr marL="628650" lvl="1" indent="0">
              <a:buNone/>
            </a:pPr>
            <a:r>
              <a:rPr lang="en-US" dirty="0" smtClean="0"/>
              <a:t>kernel space</a:t>
            </a:r>
          </a:p>
          <a:p>
            <a:pPr marL="62865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It can be shown that equation of the</a:t>
            </a:r>
          </a:p>
          <a:p>
            <a:pPr marL="628650" lvl="1" indent="0">
              <a:buNone/>
            </a:pPr>
            <a:r>
              <a:rPr lang="en-US" dirty="0" smtClean="0"/>
              <a:t>hyperplane is solely determined by</a:t>
            </a:r>
          </a:p>
          <a:p>
            <a:pPr marL="628650" lvl="1" indent="0">
              <a:buNone/>
            </a:pPr>
            <a:r>
              <a:rPr lang="en-US" dirty="0" smtClean="0"/>
              <a:t>the </a:t>
            </a:r>
            <a:r>
              <a:rPr lang="en-US" b="1" dirty="0" smtClean="0"/>
              <a:t>support vectors</a:t>
            </a:r>
            <a:r>
              <a:rPr lang="en-US" dirty="0" smtClean="0"/>
              <a:t>, i.e. the points</a:t>
            </a:r>
          </a:p>
          <a:p>
            <a:pPr marL="628650" lvl="1" indent="0">
              <a:buNone/>
            </a:pPr>
            <a:r>
              <a:rPr lang="en-US" dirty="0" smtClean="0"/>
              <a:t>the closest to such hyperplane</a:t>
            </a:r>
          </a:p>
          <a:p>
            <a:pPr marL="62865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The kernel can be</a:t>
            </a:r>
          </a:p>
          <a:p>
            <a:pPr lvl="2"/>
            <a:r>
              <a:rPr lang="en-US" dirty="0" smtClean="0"/>
              <a:t>linear</a:t>
            </a:r>
          </a:p>
          <a:p>
            <a:pPr lvl="2"/>
            <a:r>
              <a:rPr lang="en-US" dirty="0" smtClean="0"/>
              <a:t>polynomial</a:t>
            </a:r>
          </a:p>
          <a:p>
            <a:pPr lvl="2"/>
            <a:r>
              <a:rPr lang="en-US" dirty="0" smtClean="0"/>
              <a:t>radial</a:t>
            </a:r>
          </a:p>
          <a:p>
            <a:pPr lvl="2"/>
            <a:r>
              <a:rPr lang="en-US" dirty="0" smtClean="0"/>
              <a:t>or anything you want it to be!</a:t>
            </a:r>
          </a:p>
          <a:p>
            <a:pPr marL="628650" lvl="1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12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models: Support Vector Machine (SVM)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272384" y="163981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 smtClean="0"/>
              <a:t>Linear</a:t>
            </a:r>
            <a:endParaRPr lang="en-GB" dirty="0"/>
          </a:p>
        </p:txBody>
      </p:sp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C5E2FA72-B57A-49AC-9A42-528C6EC5E18F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1191" t="5224" r="5093" b="8867"/>
          <a:stretch/>
        </p:blipFill>
        <p:spPr>
          <a:xfrm>
            <a:off x="4649640" y="3080820"/>
            <a:ext cx="1389358" cy="1389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A3ECC47A-146E-49C9-9F86-01A6A250D30C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1194" t="5228" r="5098" b="8871"/>
          <a:stretch/>
        </p:blipFill>
        <p:spPr>
          <a:xfrm>
            <a:off x="4649640" y="1656950"/>
            <a:ext cx="1389358" cy="1389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4629EE4D-A97A-41BE-96B8-DCE9BDD976E5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1190" t="5224" r="5094" b="8867"/>
          <a:stretch/>
        </p:blipFill>
        <p:spPr>
          <a:xfrm>
            <a:off x="6073510" y="1656950"/>
            <a:ext cx="1389358" cy="1389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B94D057A-CD4F-4642-8147-C15BDF1D890E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1191" t="5224" r="5093" b="8867"/>
          <a:stretch/>
        </p:blipFill>
        <p:spPr>
          <a:xfrm>
            <a:off x="7497380" y="1656950"/>
            <a:ext cx="1389358" cy="1389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5611F6D7-1F8A-47FA-9D64-F83869F9341E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11191" t="5224" r="5093" b="8867"/>
          <a:stretch/>
        </p:blipFill>
        <p:spPr>
          <a:xfrm>
            <a:off x="6073510" y="3080820"/>
            <a:ext cx="1389358" cy="1389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F2E39C05-A371-4685-9CB0-60231AE0D63B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11190" t="5224" r="5094" b="8867"/>
          <a:stretch/>
        </p:blipFill>
        <p:spPr>
          <a:xfrm>
            <a:off x="4649640" y="4504690"/>
            <a:ext cx="1389358" cy="1389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5CF271C3-DFF3-4B9E-98E2-FA87AC453897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l="11190" t="5224" r="5094" b="8867"/>
          <a:stretch/>
        </p:blipFill>
        <p:spPr>
          <a:xfrm>
            <a:off x="6073453" y="4504690"/>
            <a:ext cx="1389358" cy="138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6D43B864-7DB8-4859-A012-3CEC3CB84A0F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1190" t="5224" r="5094" b="8867"/>
          <a:stretch/>
        </p:blipFill>
        <p:spPr>
          <a:xfrm>
            <a:off x="7497380" y="4504690"/>
            <a:ext cx="1389358" cy="1389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6079F6D9-DFB5-460A-BF4A-256B88AC74FC}"/>
              </a:ext>
            </a:extLst>
          </p:cNvPr>
          <p:cNvPicPr>
            <a:picLocks/>
          </p:cNvPicPr>
          <p:nvPr/>
        </p:nvPicPr>
        <p:blipFill rotWithShape="1">
          <a:blip r:embed="rId10"/>
          <a:srcRect l="11195" t="5219" r="5089" b="8872"/>
          <a:stretch/>
        </p:blipFill>
        <p:spPr>
          <a:xfrm>
            <a:off x="7497380" y="3080820"/>
            <a:ext cx="1389358" cy="13896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4272065" y="306368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 smtClean="0"/>
              <a:t>Polynomial</a:t>
            </a:r>
            <a:endParaRPr lang="en-GB" dirty="0"/>
          </a:p>
        </p:txBody>
      </p:sp>
      <p:sp>
        <p:nvSpPr>
          <p:cNvPr id="44" name="Rectangle 43"/>
          <p:cNvSpPr/>
          <p:nvPr/>
        </p:nvSpPr>
        <p:spPr>
          <a:xfrm>
            <a:off x="4272293" y="448755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 smtClean="0"/>
              <a:t>Radial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70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3" grpId="0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779EE77-00D7-4529-8D61-CC641FDFAB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587" t="15091" r="11994" b="15683"/>
          <a:stretch/>
        </p:blipFill>
        <p:spPr>
          <a:xfrm>
            <a:off x="444489" y="2805320"/>
            <a:ext cx="2685950" cy="1761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44489" y="2679161"/>
            <a:ext cx="3963044" cy="2889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C5E0CE02-BCC9-4F0E-B8BE-506A2C731C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797" y="2813946"/>
            <a:ext cx="3646001" cy="260428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* Iterative </a:t>
            </a:r>
            <a:r>
              <a:rPr lang="it-IT" dirty="0" err="1"/>
              <a:t>Dichotomizer</a:t>
            </a:r>
            <a:r>
              <a:rPr lang="it-IT" dirty="0"/>
              <a:t> </a:t>
            </a:r>
            <a:r>
              <a:rPr lang="it-IT" dirty="0">
                <a:hlinkClick r:id="rId4"/>
              </a:rPr>
              <a:t>http://hunch.net/~coms-4771/quinlan.pdf</a:t>
            </a:r>
            <a:r>
              <a:rPr lang="it-IT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13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Another famous model: </a:t>
            </a:r>
            <a:r>
              <a:rPr lang="it-IT" b="1" dirty="0" err="1" smtClean="0"/>
              <a:t>Decision</a:t>
            </a:r>
            <a:r>
              <a:rPr lang="it-IT" b="1" dirty="0" smtClean="0"/>
              <a:t> </a:t>
            </a:r>
            <a:r>
              <a:rPr lang="it-IT" b="1" dirty="0" err="1" smtClean="0"/>
              <a:t>Trees</a:t>
            </a:r>
            <a:endParaRPr lang="it-IT" b="1" dirty="0" smtClean="0"/>
          </a:p>
          <a:p>
            <a:pPr lvl="1"/>
            <a:r>
              <a:rPr lang="en-GB" dirty="0" smtClean="0"/>
              <a:t>Classification </a:t>
            </a:r>
            <a:r>
              <a:rPr lang="en-GB" dirty="0"/>
              <a:t>(or regression) models in the form of a tree </a:t>
            </a:r>
            <a:r>
              <a:rPr lang="en-GB" dirty="0" smtClean="0"/>
              <a:t>structure</a:t>
            </a:r>
          </a:p>
          <a:p>
            <a:pPr lvl="1"/>
            <a:r>
              <a:rPr lang="en-GB" dirty="0" smtClean="0"/>
              <a:t>The </a:t>
            </a:r>
            <a:r>
              <a:rPr lang="en-GB" dirty="0"/>
              <a:t>algorithm, </a:t>
            </a:r>
            <a:r>
              <a:rPr lang="en-GB" b="1" dirty="0"/>
              <a:t>ID3</a:t>
            </a:r>
            <a:r>
              <a:rPr lang="en-GB" dirty="0"/>
              <a:t>* iteratively breaks down a dataset into smaller </a:t>
            </a:r>
            <a:r>
              <a:rPr lang="en-GB" dirty="0" smtClean="0"/>
              <a:t>subsets</a:t>
            </a:r>
          </a:p>
          <a:p>
            <a:pPr lvl="1"/>
            <a:r>
              <a:rPr lang="en-GB" dirty="0" smtClean="0"/>
              <a:t>Each </a:t>
            </a:r>
            <a:r>
              <a:rPr lang="en-GB" dirty="0"/>
              <a:t>time, the split is performed on the feature that maximize the </a:t>
            </a:r>
            <a:r>
              <a:rPr lang="en-GB" b="1" dirty="0"/>
              <a:t>information gain</a:t>
            </a:r>
            <a:r>
              <a:rPr lang="en-GB" dirty="0"/>
              <a:t> (i.e. entropy reduction</a:t>
            </a:r>
            <a:r>
              <a:rPr lang="en-GB" dirty="0" smtClean="0"/>
              <a:t>)</a:t>
            </a:r>
            <a:endParaRPr lang="en-GB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models: </a:t>
            </a:r>
            <a:r>
              <a:rPr lang="en-US" dirty="0" smtClean="0"/>
              <a:t>Decision Trees and Random Forest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70ECF575-29A7-4D26-97DE-06CD9D52B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900" y="2907098"/>
            <a:ext cx="3407564" cy="243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892329EB-AF7A-40DD-8440-CF1C2FB0E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7900" y="2907098"/>
            <a:ext cx="3407564" cy="243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9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14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 smtClean="0"/>
              <a:t>Using </a:t>
            </a:r>
            <a:r>
              <a:rPr lang="it-IT" dirty="0" err="1" smtClean="0"/>
              <a:t>Decision</a:t>
            </a:r>
            <a:r>
              <a:rPr lang="it-IT" dirty="0" smtClean="0"/>
              <a:t> </a:t>
            </a:r>
            <a:r>
              <a:rPr lang="it-IT" dirty="0" err="1" smtClean="0"/>
              <a:t>Trees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can </a:t>
            </a:r>
            <a:r>
              <a:rPr lang="it-IT" dirty="0" err="1" smtClean="0"/>
              <a:t>define</a:t>
            </a:r>
            <a:r>
              <a:rPr lang="it-IT" dirty="0" smtClean="0"/>
              <a:t> </a:t>
            </a:r>
            <a:r>
              <a:rPr lang="it-IT" dirty="0" err="1" smtClean="0"/>
              <a:t>another</a:t>
            </a:r>
            <a:r>
              <a:rPr lang="it-IT" dirty="0" smtClean="0"/>
              <a:t> </a:t>
            </a:r>
            <a:r>
              <a:rPr lang="it-IT" dirty="0" err="1" smtClean="0"/>
              <a:t>very</a:t>
            </a:r>
            <a:r>
              <a:rPr lang="it-IT" dirty="0" smtClean="0"/>
              <a:t> </a:t>
            </a:r>
            <a:r>
              <a:rPr lang="it-IT" dirty="0" err="1" smtClean="0"/>
              <a:t>famous</a:t>
            </a:r>
            <a:r>
              <a:rPr lang="it-IT" dirty="0" smtClean="0"/>
              <a:t> </a:t>
            </a:r>
            <a:r>
              <a:rPr lang="it-IT" dirty="0" err="1" smtClean="0"/>
              <a:t>algorithm</a:t>
            </a:r>
            <a:r>
              <a:rPr lang="it-IT" dirty="0" smtClean="0"/>
              <a:t>: </a:t>
            </a:r>
            <a:r>
              <a:rPr lang="it-IT" b="1" dirty="0" smtClean="0"/>
              <a:t>Random </a:t>
            </a:r>
            <a:r>
              <a:rPr lang="it-IT" b="1" dirty="0" err="1" smtClean="0"/>
              <a:t>Forest</a:t>
            </a:r>
            <a:endParaRPr lang="it-IT" b="1" dirty="0" smtClean="0"/>
          </a:p>
          <a:p>
            <a:endParaRPr lang="it-IT" b="1" dirty="0"/>
          </a:p>
          <a:p>
            <a:pPr lvl="1"/>
            <a:r>
              <a:rPr lang="en-GB" dirty="0" smtClean="0"/>
              <a:t>The </a:t>
            </a:r>
            <a:r>
              <a:rPr lang="en-GB" dirty="0"/>
              <a:t>algorithm builds multiple decision trees on a random subset of features and weights the predicted outcomes together to get a more accurate and stable prediction. </a:t>
            </a:r>
            <a:endParaRPr lang="it-IT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models: Decision Trees and Random Forest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79AA3F8-0BEE-4418-B5AC-5D146DCF7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000" y="2598380"/>
            <a:ext cx="4536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8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15</a:t>
            </a:fld>
            <a:endParaRPr lang="en-GB" noProof="1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674" y="1193362"/>
            <a:ext cx="5010653" cy="4515641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</a:t>
            </a:r>
            <a:r>
              <a:rPr lang="it-IT" dirty="0" err="1"/>
              <a:t>comparison</a:t>
            </a:r>
            <a:endParaRPr lang="it-IT" dirty="0"/>
          </a:p>
        </p:txBody>
      </p:sp>
      <p:sp>
        <p:nvSpPr>
          <p:cNvPr id="7" name="TextBox 6"/>
          <p:cNvSpPr txBox="1"/>
          <p:nvPr/>
        </p:nvSpPr>
        <p:spPr>
          <a:xfrm>
            <a:off x="6501468" y="3542565"/>
            <a:ext cx="2107781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Da </a:t>
            </a:r>
            <a:r>
              <a:rPr lang="en-GB" sz="1050" dirty="0" err="1">
                <a:latin typeface="+mn-lt"/>
              </a:rPr>
              <a:t>aggiornare</a:t>
            </a:r>
            <a:r>
              <a:rPr lang="en-GB" sz="1050" dirty="0">
                <a:latin typeface="+mn-lt"/>
              </a:rPr>
              <a:t> con </a:t>
            </a:r>
            <a:r>
              <a:rPr lang="en-GB" sz="1050" dirty="0" err="1">
                <a:latin typeface="+mn-lt"/>
              </a:rPr>
              <a:t>l'ultima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versione</a:t>
            </a:r>
            <a:endParaRPr lang="en-GB" sz="1050" dirty="0">
              <a:latin typeface="+mn-lt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5234728" y="5776116"/>
            <a:ext cx="3374521" cy="3277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809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/>
              <a:t>…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best model?</a:t>
            </a:r>
          </a:p>
        </p:txBody>
      </p:sp>
    </p:spTree>
    <p:extLst>
      <p:ext uri="{BB962C8B-B14F-4D97-AF65-F5344CB8AC3E}">
        <p14:creationId xmlns:p14="http://schemas.microsoft.com/office/powerpoint/2010/main" val="185835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https://www.autodeskresearch.com/publications/samestats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16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Visualization: always recommended (when possible)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019300"/>
            <a:ext cx="7877175" cy="3162300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5234728" y="5776116"/>
            <a:ext cx="3374521" cy="3277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809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 err="1"/>
              <a:t>know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data!</a:t>
            </a:r>
          </a:p>
        </p:txBody>
      </p:sp>
    </p:spTree>
    <p:extLst>
      <p:ext uri="{BB962C8B-B14F-4D97-AF65-F5344CB8AC3E}">
        <p14:creationId xmlns:p14="http://schemas.microsoft.com/office/powerpoint/2010/main" val="118191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17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best model?</a:t>
            </a:r>
          </a:p>
          <a:p>
            <a:endParaRPr lang="it-IT" dirty="0"/>
          </a:p>
          <a:p>
            <a:pPr lvl="1"/>
            <a:r>
              <a:rPr lang="it-IT" dirty="0"/>
              <a:t>p-values</a:t>
            </a:r>
          </a:p>
          <a:p>
            <a:pPr lvl="1"/>
            <a:r>
              <a:rPr lang="it-IT" dirty="0" err="1"/>
              <a:t>stepwise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selection</a:t>
            </a:r>
          </a:p>
          <a:p>
            <a:pPr lvl="1"/>
            <a:r>
              <a:rPr lang="it-IT" dirty="0"/>
              <a:t>AIC</a:t>
            </a:r>
          </a:p>
          <a:p>
            <a:pPr lvl="1"/>
            <a:r>
              <a:rPr lang="it-IT" dirty="0"/>
              <a:t>BIC</a:t>
            </a:r>
          </a:p>
          <a:p>
            <a:pPr lvl="1"/>
            <a:r>
              <a:rPr lang="it-IT" dirty="0"/>
              <a:t>…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 err="1"/>
              <a:t>sure</a:t>
            </a:r>
            <a:r>
              <a:rPr lang="it-IT" dirty="0"/>
              <a:t>, </a:t>
            </a:r>
            <a:r>
              <a:rPr lang="it-IT" b="1" dirty="0" err="1"/>
              <a:t>visualization</a:t>
            </a:r>
            <a:r>
              <a:rPr lang="it-IT" dirty="0"/>
              <a:t> can help,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and </a:t>
            </a:r>
            <a:r>
              <a:rPr lang="it-IT" dirty="0" err="1"/>
              <a:t>never</a:t>
            </a:r>
            <a:r>
              <a:rPr lang="it-IT" dirty="0"/>
              <a:t> </a:t>
            </a:r>
            <a:r>
              <a:rPr lang="it-IT" dirty="0" err="1"/>
              <a:t>enough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/>
              <a:t>and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b="1" dirty="0" err="1"/>
              <a:t>overfitting</a:t>
            </a:r>
            <a:r>
              <a:rPr lang="it-IT" dirty="0"/>
              <a:t>?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 err="1"/>
              <a:t>tune</a:t>
            </a:r>
            <a:r>
              <a:rPr lang="it-IT" dirty="0"/>
              <a:t> in </a:t>
            </a:r>
            <a:r>
              <a:rPr lang="it-IT" dirty="0" err="1"/>
              <a:t>next</a:t>
            </a:r>
            <a:r>
              <a:rPr lang="it-IT" dirty="0"/>
              <a:t> time!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evaluation and selection</a:t>
            </a:r>
          </a:p>
        </p:txBody>
      </p:sp>
      <p:sp>
        <p:nvSpPr>
          <p:cNvPr id="10" name="Minus 9"/>
          <p:cNvSpPr/>
          <p:nvPr/>
        </p:nvSpPr>
        <p:spPr>
          <a:xfrm rot="2001752">
            <a:off x="248186" y="1728285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ight Arrow 11"/>
          <p:cNvSpPr/>
          <p:nvPr/>
        </p:nvSpPr>
        <p:spPr>
          <a:xfrm>
            <a:off x="3909820" y="2234697"/>
            <a:ext cx="1010615" cy="497191"/>
          </a:xfrm>
          <a:prstGeom prst="rightArrow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/>
          <p:cNvSpPr txBox="1"/>
          <p:nvPr/>
        </p:nvSpPr>
        <p:spPr>
          <a:xfrm>
            <a:off x="5566388" y="2314017"/>
            <a:ext cx="1624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</a:pPr>
            <a:r>
              <a:rPr lang="it-IT" sz="1600" b="1" dirty="0">
                <a:latin typeface="+mn-lt"/>
                <a:cs typeface="Arial" panose="020B0604020202020204" pitchFamily="34" charset="0"/>
              </a:rPr>
              <a:t>focus on the task</a:t>
            </a:r>
          </a:p>
        </p:txBody>
      </p:sp>
      <p:sp>
        <p:nvSpPr>
          <p:cNvPr id="14" name="Minus 13"/>
          <p:cNvSpPr/>
          <p:nvPr/>
        </p:nvSpPr>
        <p:spPr>
          <a:xfrm rot="19598248" flipV="1">
            <a:off x="248185" y="1728285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07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2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need Machine Learning?</a:t>
            </a:r>
          </a:p>
        </p:txBody>
      </p:sp>
      <p:sp>
        <p:nvSpPr>
          <p:cNvPr id="8" name="AutoShape 2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sp>
        <p:nvSpPr>
          <p:cNvPr id="9" name="AutoShape 4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grpSp>
        <p:nvGrpSpPr>
          <p:cNvPr id="19" name="Group 18"/>
          <p:cNvGrpSpPr/>
          <p:nvPr/>
        </p:nvGrpSpPr>
        <p:grpSpPr>
          <a:xfrm>
            <a:off x="194532" y="2063692"/>
            <a:ext cx="648000" cy="648000"/>
            <a:chOff x="460375" y="2063692"/>
            <a:chExt cx="648000" cy="6480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375" y="2063692"/>
              <a:ext cx="648000" cy="6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ounded Rectangle 21"/>
            <p:cNvSpPr/>
            <p:nvPr/>
          </p:nvSpPr>
          <p:spPr>
            <a:xfrm>
              <a:off x="460375" y="2063692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94532" y="2867589"/>
            <a:ext cx="648000" cy="687342"/>
            <a:chOff x="460375" y="2770970"/>
            <a:chExt cx="648000" cy="687342"/>
          </a:xfrm>
        </p:grpSpPr>
        <p:sp>
          <p:nvSpPr>
            <p:cNvPr id="25" name="Rounded Rectangle 24"/>
            <p:cNvSpPr/>
            <p:nvPr/>
          </p:nvSpPr>
          <p:spPr>
            <a:xfrm>
              <a:off x="460375" y="2810312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540" y="2854701"/>
              <a:ext cx="553670" cy="57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627167" y="277097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Berlin Sans FB Demi" panose="020E0802020502020306" pitchFamily="34" charset="0"/>
                </a:rPr>
                <a:t>€</a:t>
              </a:r>
            </a:p>
          </p:txBody>
        </p:sp>
      </p:grpSp>
      <p:grpSp>
        <p:nvGrpSpPr>
          <p:cNvPr id="1024" name="Group 1023"/>
          <p:cNvGrpSpPr/>
          <p:nvPr/>
        </p:nvGrpSpPr>
        <p:grpSpPr>
          <a:xfrm>
            <a:off x="194532" y="3710828"/>
            <a:ext cx="648000" cy="648000"/>
            <a:chOff x="442808" y="3552738"/>
            <a:chExt cx="648000" cy="648000"/>
          </a:xfrm>
        </p:grpSpPr>
        <p:sp>
          <p:nvSpPr>
            <p:cNvPr id="29" name="Rounded Rectangle 28"/>
            <p:cNvSpPr/>
            <p:nvPr/>
          </p:nvSpPr>
          <p:spPr>
            <a:xfrm>
              <a:off x="442808" y="3552738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000">
              <a:off x="532808" y="3642738"/>
              <a:ext cx="468000" cy="46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194532" y="4514725"/>
            <a:ext cx="648000" cy="648000"/>
            <a:chOff x="449847" y="4454555"/>
            <a:chExt cx="648000" cy="648000"/>
          </a:xfrm>
        </p:grpSpPr>
        <p:sp>
          <p:nvSpPr>
            <p:cNvPr id="30" name="Rounded Rectangle 29"/>
            <p:cNvSpPr/>
            <p:nvPr/>
          </p:nvSpPr>
          <p:spPr>
            <a:xfrm>
              <a:off x="449847" y="4454555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47" y="4508555"/>
              <a:ext cx="540000" cy="5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194532" y="5318621"/>
            <a:ext cx="648000" cy="648000"/>
            <a:chOff x="449847" y="5318621"/>
            <a:chExt cx="648000" cy="648000"/>
          </a:xfrm>
        </p:grpSpPr>
        <p:sp>
          <p:nvSpPr>
            <p:cNvPr id="31" name="Rounded Rectangle 30"/>
            <p:cNvSpPr/>
            <p:nvPr/>
          </p:nvSpPr>
          <p:spPr>
            <a:xfrm>
              <a:off x="449847" y="5318621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47" y="5354621"/>
              <a:ext cx="576000" cy="57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Every decisional process we observe is the outcome of a judgmental process</a:t>
            </a:r>
          </a:p>
          <a:p>
            <a:r>
              <a:rPr lang="en-GB" dirty="0"/>
              <a:t>Sometimes it is useful to automatize such processes, to support human decision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986730" y="2063692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Take an umbrella while leaving for work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86730" y="290693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Grant a loan to someone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86730" y="3710828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Apply a commercial offer to a client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86730" y="4514725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Extract the main message of written text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86730" y="531862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contents of a picture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040198" y="2063692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Ok, maybe not!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40198" y="290693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Grant loans to 1 million candidates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040198" y="3710828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Associate similar offers to similar clients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40198" y="4514725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spam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040198" y="531862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diseases in a million CAT scans</a:t>
            </a:r>
          </a:p>
        </p:txBody>
      </p:sp>
    </p:spTree>
    <p:extLst>
      <p:ext uri="{BB962C8B-B14F-4D97-AF65-F5344CB8AC3E}">
        <p14:creationId xmlns:p14="http://schemas.microsoft.com/office/powerpoint/2010/main" val="182156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https://hbr.org/2016/05/when-to-trust-robots-with-decisions-and-when-not-to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3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 used for?</a:t>
            </a:r>
            <a:endParaRPr lang="it-IT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182" y="1260475"/>
            <a:ext cx="438101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09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4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Machine Learning is a set of tools that use information to enable the automation of decision making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</p:txBody>
      </p:sp>
      <p:sp>
        <p:nvSpPr>
          <p:cNvPr id="8" name="Freeform 7"/>
          <p:cNvSpPr/>
          <p:nvPr/>
        </p:nvSpPr>
        <p:spPr>
          <a:xfrm rot="5400000">
            <a:off x="3381045" y="4061393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9" name="Freeform 8"/>
          <p:cNvSpPr/>
          <p:nvPr/>
        </p:nvSpPr>
        <p:spPr>
          <a:xfrm>
            <a:off x="1279773" y="44502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New Data</a:t>
            </a:r>
          </a:p>
        </p:txBody>
      </p:sp>
      <p:sp>
        <p:nvSpPr>
          <p:cNvPr id="10" name="Freeform 9"/>
          <p:cNvSpPr/>
          <p:nvPr/>
        </p:nvSpPr>
        <p:spPr>
          <a:xfrm>
            <a:off x="2568178" y="47387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2919562" y="44502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Trained Model</a:t>
            </a:r>
          </a:p>
        </p:txBody>
      </p:sp>
      <p:sp>
        <p:nvSpPr>
          <p:cNvPr id="12" name="Freeform 11"/>
          <p:cNvSpPr/>
          <p:nvPr/>
        </p:nvSpPr>
        <p:spPr>
          <a:xfrm>
            <a:off x="4207967" y="47387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4559350" y="44502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Prediction</a:t>
            </a:r>
          </a:p>
        </p:txBody>
      </p:sp>
      <p:sp>
        <p:nvSpPr>
          <p:cNvPr id="14" name="Freeform 13"/>
          <p:cNvSpPr/>
          <p:nvPr/>
        </p:nvSpPr>
        <p:spPr>
          <a:xfrm>
            <a:off x="2919562" y="3092848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Machine Learning Algorithm</a:t>
            </a:r>
          </a:p>
        </p:txBody>
      </p:sp>
      <p:sp>
        <p:nvSpPr>
          <p:cNvPr id="15" name="Freeform 14"/>
          <p:cNvSpPr/>
          <p:nvPr/>
        </p:nvSpPr>
        <p:spPr>
          <a:xfrm>
            <a:off x="2919562" y="1728559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Training Data</a:t>
            </a:r>
          </a:p>
        </p:txBody>
      </p:sp>
      <p:sp>
        <p:nvSpPr>
          <p:cNvPr id="16" name="Curved Right Arrow 15"/>
          <p:cNvSpPr/>
          <p:nvPr/>
        </p:nvSpPr>
        <p:spPr>
          <a:xfrm>
            <a:off x="2254011" y="2162297"/>
            <a:ext cx="581850" cy="1364290"/>
          </a:xfrm>
          <a:prstGeom prst="curvedRightArrow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Aft>
                <a:spcPct val="35000"/>
              </a:spcAft>
            </a:pPr>
            <a:endParaRPr lang="it-IT" sz="1300" dirty="0"/>
          </a:p>
        </p:txBody>
      </p:sp>
      <p:sp>
        <p:nvSpPr>
          <p:cNvPr id="17" name="Curved Right Arrow 16"/>
          <p:cNvSpPr/>
          <p:nvPr/>
        </p:nvSpPr>
        <p:spPr>
          <a:xfrm rot="10800000">
            <a:off x="4207967" y="2162297"/>
            <a:ext cx="581850" cy="1364290"/>
          </a:xfrm>
          <a:prstGeom prst="curvedRightArrow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Aft>
                <a:spcPct val="35000"/>
              </a:spcAft>
            </a:pPr>
            <a:endParaRPr lang="it-IT" sz="1300" dirty="0"/>
          </a:p>
        </p:txBody>
      </p:sp>
      <p:sp>
        <p:nvSpPr>
          <p:cNvPr id="19" name="Freeform 18"/>
          <p:cNvSpPr/>
          <p:nvPr/>
        </p:nvSpPr>
        <p:spPr>
          <a:xfrm>
            <a:off x="6063655" y="47387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20" name="Freeform 19"/>
          <p:cNvSpPr/>
          <p:nvPr/>
        </p:nvSpPr>
        <p:spPr>
          <a:xfrm>
            <a:off x="6580138" y="4450254"/>
            <a:ext cx="1865362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/>
              <a:t>Prescriptive Analytics</a:t>
            </a:r>
            <a:endParaRPr lang="en-US" sz="1800" kern="1200" dirty="0"/>
          </a:p>
        </p:txBody>
      </p:sp>
      <p:sp>
        <p:nvSpPr>
          <p:cNvPr id="23" name="Rounded Rectangle 22"/>
          <p:cNvSpPr/>
          <p:nvPr/>
        </p:nvSpPr>
        <p:spPr>
          <a:xfrm>
            <a:off x="1279773" y="5549901"/>
            <a:ext cx="4450854" cy="34618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Machine learning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580138" y="5549901"/>
            <a:ext cx="1865362" cy="34618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Decision making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84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5</a:t>
            </a:fld>
            <a:endParaRPr lang="en-GB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5"/>
              </p:nvPr>
            </p:nvSpPr>
            <p:spPr/>
            <p:txBody>
              <a:bodyPr/>
              <a:lstStyle/>
              <a:p>
                <a:r>
                  <a:rPr lang="en-GB" dirty="0"/>
                  <a:t>A </a:t>
                </a:r>
                <a:r>
                  <a:rPr lang="en-GB" b="1" dirty="0"/>
                  <a:t>ML Model</a:t>
                </a:r>
                <a:r>
                  <a:rPr lang="en-GB" dirty="0"/>
                  <a:t> is the artefact of the function that maps inputs to outputs</a:t>
                </a:r>
              </a:p>
              <a:p>
                <a:endParaRPr lang="en-GB" dirty="0"/>
              </a:p>
              <a:p>
                <a:pPr lvl="1"/>
                <a:r>
                  <a:rPr lang="en-GB" u="sng" dirty="0"/>
                  <a:t>Parameters</a:t>
                </a:r>
                <a:r>
                  <a:rPr lang="en-GB" dirty="0"/>
                  <a:t>: tuned by the ML algorithm</a:t>
                </a:r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		e.g.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1" i="1">
                          <a:latin typeface="Cambria Math"/>
                        </a:rPr>
                        <m:t>𝒂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GB" b="1" i="1">
                          <a:latin typeface="Cambria Math"/>
                          <a:ea typeface="Cambria Math"/>
                        </a:rPr>
                        <m:t>𝒃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, 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𝒂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𝒃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ℝ</m:t>
                      </m:r>
                    </m:oMath>
                  </m:oMathPara>
                </a14:m>
                <a:endParaRPr lang="en-GB" b="1" dirty="0"/>
              </a:p>
              <a:p>
                <a:pPr marL="457200" lvl="1" indent="0">
                  <a:buNone/>
                </a:pPr>
                <a:endParaRPr lang="en-GB" u="sng" dirty="0"/>
              </a:p>
              <a:p>
                <a:pPr lvl="1"/>
                <a:r>
                  <a:rPr lang="en-GB" u="sng" dirty="0" err="1"/>
                  <a:t>Hyperparameters</a:t>
                </a:r>
                <a:r>
                  <a:rPr lang="en-GB" dirty="0"/>
                  <a:t>: tuned with </a:t>
                </a:r>
                <a:r>
                  <a:rPr lang="en-US" dirty="0"/>
                  <a:t>a good mix of common sense and optimization algorithms</a:t>
                </a: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		e.g.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b="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GB" b="0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p>
                      </m:sSup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…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1" i="1" smtClean="0">
                              <a:latin typeface="Cambria Math"/>
                              <a:ea typeface="Cambria Math"/>
                            </a:rPr>
                            <m:t>𝒏</m:t>
                          </m:r>
                        </m:sup>
                      </m:sSup>
                      <m:r>
                        <a:rPr lang="it-IT" i="1">
                          <a:latin typeface="Cambria Math"/>
                          <a:ea typeface="Cambria Math"/>
                        </a:rPr>
                        <m:t>,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𝒏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ℤ</m:t>
                      </m:r>
                    </m:oMath>
                  </m:oMathPara>
                </a14:m>
                <a:endParaRPr lang="it-IT" dirty="0">
                  <a:ea typeface="Cambria Math"/>
                </a:endParaRPr>
              </a:p>
              <a:p>
                <a:pPr marL="457200" lvl="1" indent="0">
                  <a:buNone/>
                </a:pPr>
                <a:endParaRPr lang="it-IT" i="1" dirty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0" i="1">
                          <a:latin typeface="Cambria Math"/>
                        </a:rPr>
                        <m:t>𝑎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𝒌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, 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𝒌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∈(0,1)</m:t>
                      </m:r>
                    </m:oMath>
                  </m:oMathPara>
                </a14:m>
                <a:endParaRPr lang="it-IT" dirty="0">
                  <a:ea typeface="Cambria Math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A </a:t>
                </a:r>
                <a:r>
                  <a:rPr lang="en-GB" b="1" dirty="0"/>
                  <a:t>ML algorithm</a:t>
                </a:r>
                <a:r>
                  <a:rPr lang="en-GB" dirty="0"/>
                  <a:t>: the set of computational methods that manages parameter tuning</a:t>
                </a:r>
              </a:p>
              <a:p>
                <a:endParaRPr lang="en-GB" b="1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blipFill rotWithShape="1">
                <a:blip r:embed="rId2"/>
                <a:stretch>
                  <a:fillRect l="-1263" t="-14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209997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10" name="Freeform 9"/>
          <p:cNvSpPr/>
          <p:nvPr/>
        </p:nvSpPr>
        <p:spPr>
          <a:xfrm>
            <a:off x="6495283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/>
          <p:cNvSpPr/>
          <p:nvPr/>
        </p:nvSpPr>
        <p:spPr>
          <a:xfrm>
            <a:off x="3678147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3678147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4343696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1526559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/>
          <p:cNvSpPr/>
          <p:nvPr/>
        </p:nvSpPr>
        <p:spPr>
          <a:xfrm>
            <a:off x="1526559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2192108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ounded Rectangle 16"/>
          <p:cNvSpPr/>
          <p:nvPr/>
        </p:nvSpPr>
        <p:spPr>
          <a:xfrm>
            <a:off x="1348742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Labelled data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348742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Supervised learning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793285" y="3787158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Classification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93285" y="5049659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Regression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500330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Unlabelled data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500330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Unsupervised learning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44873" y="3787158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Clustering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944873" y="5049659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Dimensionality reduction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651917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 smtClean="0"/>
              <a:t>Environment model</a:t>
            </a:r>
            <a:endParaRPr lang="en-GB" dirty="0"/>
          </a:p>
        </p:txBody>
      </p:sp>
      <p:sp>
        <p:nvSpPr>
          <p:cNvPr id="26" name="Rounded Rectangle 25"/>
          <p:cNvSpPr/>
          <p:nvPr/>
        </p:nvSpPr>
        <p:spPr>
          <a:xfrm>
            <a:off x="5651917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Reinforcement learning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 – by how they work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32240" y="5171035"/>
            <a:ext cx="2076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+mn-lt"/>
              </a:rPr>
              <a:t>…but is this the most</a:t>
            </a:r>
          </a:p>
          <a:p>
            <a:pPr algn="r"/>
            <a:r>
              <a:rPr lang="en-GB" dirty="0">
                <a:latin typeface="+mn-lt"/>
              </a:rPr>
              <a:t>effective taxonomy?</a:t>
            </a:r>
          </a:p>
        </p:txBody>
      </p:sp>
    </p:spTree>
    <p:extLst>
      <p:ext uri="{BB962C8B-B14F-4D97-AF65-F5344CB8AC3E}">
        <p14:creationId xmlns:p14="http://schemas.microsoft.com/office/powerpoint/2010/main" val="269173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30" y="1260475"/>
            <a:ext cx="7506314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61" y="1261011"/>
            <a:ext cx="3401389" cy="19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4"/>
              </a:rPr>
              <a:t>http://scikit-learn.org/stable/tutorial/machine_learning_map/index.html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7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 – by what we need them to 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04022" y="5560778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+mn-lt"/>
              </a:rPr>
              <a:t>we will focus 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372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928" y="1032164"/>
            <a:ext cx="2062386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A.M. Legendre: least squares method</a:t>
            </a:r>
          </a:p>
        </p:txBody>
      </p:sp>
      <p:cxnSp>
        <p:nvCxnSpPr>
          <p:cNvPr id="218" name="Straight Connector 217"/>
          <p:cNvCxnSpPr/>
          <p:nvPr/>
        </p:nvCxnSpPr>
        <p:spPr>
          <a:xfrm>
            <a:off x="6450557" y="4982525"/>
            <a:ext cx="0" cy="9041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6543530" y="5230431"/>
            <a:ext cx="0" cy="656236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6641746" y="1280785"/>
            <a:ext cx="0" cy="460588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6826044" y="1520424"/>
            <a:ext cx="0" cy="436624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7014820" y="2004707"/>
            <a:ext cx="0" cy="388196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228146" y="4236100"/>
            <a:ext cx="2875699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IBM: machine beats chess world champion Kasparov</a:t>
            </a:r>
          </a:p>
        </p:txBody>
      </p:sp>
      <p:cxnSp>
        <p:nvCxnSpPr>
          <p:cNvPr id="210" name="Straight Connector 209"/>
          <p:cNvCxnSpPr/>
          <p:nvPr/>
        </p:nvCxnSpPr>
        <p:spPr>
          <a:xfrm>
            <a:off x="5218372" y="4224386"/>
            <a:ext cx="0" cy="166228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5034804" y="3731944"/>
            <a:ext cx="0" cy="2154723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513092" y="2512553"/>
            <a:ext cx="0" cy="3374114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28843" y="1524606"/>
            <a:ext cx="176051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F. Rosenblatt: the perceptron 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97035" y="1278385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IBM: programs that play checkers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072027" y="4481694"/>
            <a:ext cx="269446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Netflix Prize competition launched (won in 2009)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https://en.wikipedia.org/wiki/Timeline_of_machine_learning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nothing</a:t>
            </a:r>
            <a:r>
              <a:rPr lang="it-IT"/>
              <a:t> new, </a:t>
            </a:r>
            <a:r>
              <a:rPr lang="it-IT" dirty="0" err="1"/>
              <a:t>why</a:t>
            </a:r>
            <a:r>
              <a:rPr lang="it-IT" dirty="0"/>
              <a:t> the </a:t>
            </a:r>
            <a:r>
              <a:rPr lang="it-IT" dirty="0" err="1"/>
              <a:t>hype</a:t>
            </a:r>
            <a:r>
              <a:rPr lang="it-IT" dirty="0"/>
              <a:t>?</a:t>
            </a:r>
          </a:p>
        </p:txBody>
      </p:sp>
      <p:sp>
        <p:nvSpPr>
          <p:cNvPr id="8" name="Chevron 7"/>
          <p:cNvSpPr/>
          <p:nvPr/>
        </p:nvSpPr>
        <p:spPr>
          <a:xfrm>
            <a:off x="270001" y="5893051"/>
            <a:ext cx="449999" cy="13002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720000" y="5893051"/>
            <a:ext cx="8233199" cy="13002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76082" y="1770827"/>
            <a:ext cx="160976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T. Cover, P. Hart: k-NN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660679" y="2017048"/>
            <a:ext cx="22579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S. </a:t>
            </a:r>
            <a:r>
              <a:rPr lang="en-GB" sz="1000" dirty="0" err="1">
                <a:latin typeface="+mn-lt"/>
              </a:rPr>
              <a:t>Linnainmaa</a:t>
            </a:r>
            <a:r>
              <a:rPr lang="en-GB" sz="1000" dirty="0">
                <a:latin typeface="+mn-lt"/>
              </a:rPr>
              <a:t>: automatic differentiation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17314" y="2266332"/>
            <a:ext cx="3918380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Stanford University: a cart that can navigate and avoid obstacles in a room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609030" y="2512553"/>
            <a:ext cx="2003205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K. Fukushima - the </a:t>
            </a:r>
            <a:r>
              <a:rPr lang="en-GB" sz="1000" dirty="0" err="1">
                <a:latin typeface="+mn-lt"/>
              </a:rPr>
              <a:t>neocognitron</a:t>
            </a:r>
            <a:endParaRPr lang="en-GB" sz="1000" dirty="0">
              <a:latin typeface="+mn-lt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173802" y="2758774"/>
            <a:ext cx="303133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D. </a:t>
            </a:r>
            <a:r>
              <a:rPr lang="en-GB" sz="1000" dirty="0" err="1">
                <a:latin typeface="+mn-lt"/>
              </a:rPr>
              <a:t>Rumelhart</a:t>
            </a:r>
            <a:r>
              <a:rPr lang="en-GB" sz="1000" dirty="0">
                <a:latin typeface="+mn-lt"/>
              </a:rPr>
              <a:t>, G. Hinton, R.J. Williams: backpropagation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464437" y="3004995"/>
            <a:ext cx="332489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C. Watkins - Q-learning for reinforcement learning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735699" y="3251216"/>
            <a:ext cx="305363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G. </a:t>
            </a:r>
            <a:r>
              <a:rPr lang="en-GB" sz="1000" dirty="0" err="1">
                <a:latin typeface="+mn-lt"/>
              </a:rPr>
              <a:t>Tesauro</a:t>
            </a:r>
            <a:r>
              <a:rPr lang="en-GB" sz="1000" dirty="0">
                <a:latin typeface="+mn-lt"/>
              </a:rPr>
              <a:t>: machine playing backgammon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033309" y="3497437"/>
            <a:ext cx="1812547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T.K. </a:t>
            </a:r>
            <a:r>
              <a:rPr lang="en-GB" sz="1000" dirty="0" err="1">
                <a:latin typeface="+mn-lt"/>
              </a:rPr>
              <a:t>Ho</a:t>
            </a:r>
            <a:r>
              <a:rPr lang="en-GB" sz="1000" dirty="0">
                <a:latin typeface="+mn-lt"/>
              </a:rPr>
              <a:t>: random decision forests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050244" y="3743658"/>
            <a:ext cx="144299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C. Cortes, V. </a:t>
            </a:r>
            <a:r>
              <a:rPr lang="en-GB" sz="1000" dirty="0" err="1">
                <a:latin typeface="+mn-lt"/>
              </a:rPr>
              <a:t>Vapnik</a:t>
            </a:r>
            <a:r>
              <a:rPr lang="en-GB" sz="1000" dirty="0">
                <a:latin typeface="+mn-lt"/>
              </a:rPr>
              <a:t>: SVM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219680" y="3989879"/>
            <a:ext cx="28673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S. </a:t>
            </a:r>
            <a:r>
              <a:rPr lang="en-GB" sz="1000" dirty="0" err="1">
                <a:latin typeface="+mn-lt"/>
              </a:rPr>
              <a:t>Hochreiter</a:t>
            </a:r>
            <a:r>
              <a:rPr lang="en-GB" sz="1000" dirty="0">
                <a:latin typeface="+mn-lt"/>
              </a:rPr>
              <a:t>, J. </a:t>
            </a:r>
            <a:r>
              <a:rPr lang="en-GB" sz="1000" dirty="0" err="1">
                <a:latin typeface="+mn-lt"/>
              </a:rPr>
              <a:t>Schmidhuber</a:t>
            </a:r>
            <a:r>
              <a:rPr lang="en-GB" sz="1000" dirty="0">
                <a:latin typeface="+mn-lt"/>
              </a:rPr>
              <a:t>: LSTM for recurrent NNs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60387" y="1280785"/>
            <a:ext cx="2016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 rot="16200000">
            <a:off x="620200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2010</a:t>
            </a:r>
          </a:p>
        </p:txBody>
      </p:sp>
      <p:sp>
        <p:nvSpPr>
          <p:cNvPr id="102" name="Rectangle 101"/>
          <p:cNvSpPr/>
          <p:nvPr/>
        </p:nvSpPr>
        <p:spPr>
          <a:xfrm rot="16200000">
            <a:off x="629396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2011</a:t>
            </a:r>
          </a:p>
        </p:txBody>
      </p:sp>
      <p:sp>
        <p:nvSpPr>
          <p:cNvPr id="112" name="Rectangle 111"/>
          <p:cNvSpPr/>
          <p:nvPr/>
        </p:nvSpPr>
        <p:spPr>
          <a:xfrm rot="16200000">
            <a:off x="639716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2012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634628" y="1034181"/>
            <a:ext cx="2483971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 Brain: NN to recognize cats in videos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828327" y="1280066"/>
            <a:ext cx="213470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Facebook: </a:t>
            </a:r>
            <a:r>
              <a:rPr lang="en-GB" sz="1000" dirty="0" err="1">
                <a:latin typeface="+mn-lt"/>
              </a:rPr>
              <a:t>DeepFace</a:t>
            </a:r>
            <a:r>
              <a:rPr lang="en-GB" sz="1000" dirty="0">
                <a:latin typeface="+mn-lt"/>
              </a:rPr>
              <a:t> to recognize faces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835251" y="1522498"/>
            <a:ext cx="203303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Google: Sibyl to predict user </a:t>
            </a:r>
            <a:r>
              <a:rPr lang="en-GB" sz="1000" dirty="0" err="1">
                <a:latin typeface="+mn-lt"/>
              </a:rPr>
              <a:t>behavior</a:t>
            </a:r>
            <a:endParaRPr lang="en-GB" sz="1000" dirty="0">
              <a:latin typeface="+mn-l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021490" y="1773254"/>
            <a:ext cx="210534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Google: </a:t>
            </a:r>
            <a:r>
              <a:rPr lang="en-GB" sz="1000" dirty="0" err="1">
                <a:latin typeface="+mn-lt"/>
              </a:rPr>
              <a:t>AlphaGo</a:t>
            </a:r>
            <a:r>
              <a:rPr lang="en-GB" sz="1000" dirty="0">
                <a:latin typeface="+mn-lt"/>
              </a:rPr>
              <a:t> beats humans at Go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463009" y="1278385"/>
            <a:ext cx="0" cy="4608282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954586" y="1526287"/>
            <a:ext cx="0" cy="436038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944743" y="1520424"/>
            <a:ext cx="19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1425540" y="1773254"/>
            <a:ext cx="0" cy="411341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1415696" y="1766485"/>
            <a:ext cx="162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2369205" y="2008995"/>
            <a:ext cx="1260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2374286" y="2004707"/>
            <a:ext cx="0" cy="3881960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2658810" y="2266332"/>
            <a:ext cx="0" cy="362033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2649760" y="2263269"/>
            <a:ext cx="216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3506424" y="2512553"/>
            <a:ext cx="388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3609029" y="2758774"/>
            <a:ext cx="0" cy="312789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3601909" y="2759570"/>
            <a:ext cx="1840164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4176487" y="3004995"/>
            <a:ext cx="0" cy="288167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4173444" y="3004995"/>
            <a:ext cx="289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4454141" y="3251216"/>
            <a:ext cx="2679676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4464436" y="3251216"/>
            <a:ext cx="0" cy="2635451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4736021" y="3497437"/>
            <a:ext cx="2322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4737398" y="3485723"/>
            <a:ext cx="0" cy="24040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5032975" y="3743658"/>
            <a:ext cx="1836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5032976" y="3989879"/>
            <a:ext cx="14508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5212287" y="4236100"/>
            <a:ext cx="28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5211228" y="4482321"/>
            <a:ext cx="28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5217391" y="4481694"/>
            <a:ext cx="0" cy="140497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6065863" y="4727915"/>
            <a:ext cx="262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6072027" y="4727915"/>
            <a:ext cx="0" cy="115875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6631903" y="1280066"/>
            <a:ext cx="234527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6816201" y="1522083"/>
            <a:ext cx="21468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6816201" y="1773254"/>
            <a:ext cx="204361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7013444" y="2014916"/>
            <a:ext cx="2016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ctangle 237"/>
          <p:cNvSpPr/>
          <p:nvPr/>
        </p:nvSpPr>
        <p:spPr>
          <a:xfrm rot="16200000">
            <a:off x="658606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2014</a:t>
            </a:r>
          </a:p>
        </p:txBody>
      </p:sp>
      <p:sp>
        <p:nvSpPr>
          <p:cNvPr id="239" name="Rectangle 238"/>
          <p:cNvSpPr/>
          <p:nvPr/>
        </p:nvSpPr>
        <p:spPr>
          <a:xfrm rot="16200000">
            <a:off x="214445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1805</a:t>
            </a:r>
          </a:p>
        </p:txBody>
      </p:sp>
      <p:sp>
        <p:nvSpPr>
          <p:cNvPr id="240" name="Rectangle 239"/>
          <p:cNvSpPr/>
          <p:nvPr/>
        </p:nvSpPr>
        <p:spPr>
          <a:xfrm rot="16200000">
            <a:off x="70903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1952</a:t>
            </a:r>
          </a:p>
        </p:txBody>
      </p:sp>
      <p:sp>
        <p:nvSpPr>
          <p:cNvPr id="241" name="Rectangle 240"/>
          <p:cNvSpPr/>
          <p:nvPr/>
        </p:nvSpPr>
        <p:spPr>
          <a:xfrm rot="16200000">
            <a:off x="117854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1957</a:t>
            </a:r>
          </a:p>
        </p:txBody>
      </p:sp>
      <p:sp>
        <p:nvSpPr>
          <p:cNvPr id="242" name="Rectangle 241"/>
          <p:cNvSpPr/>
          <p:nvPr/>
        </p:nvSpPr>
        <p:spPr>
          <a:xfrm rot="16200000">
            <a:off x="212787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1967</a:t>
            </a:r>
          </a:p>
        </p:txBody>
      </p:sp>
      <p:sp>
        <p:nvSpPr>
          <p:cNvPr id="243" name="Rectangle 242"/>
          <p:cNvSpPr/>
          <p:nvPr/>
        </p:nvSpPr>
        <p:spPr>
          <a:xfrm rot="16200000">
            <a:off x="2411276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1970</a:t>
            </a:r>
          </a:p>
        </p:txBody>
      </p:sp>
      <p:sp>
        <p:nvSpPr>
          <p:cNvPr id="244" name="Rectangle 243"/>
          <p:cNvSpPr/>
          <p:nvPr/>
        </p:nvSpPr>
        <p:spPr>
          <a:xfrm rot="16200000">
            <a:off x="3266780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1979</a:t>
            </a:r>
          </a:p>
        </p:txBody>
      </p:sp>
      <p:sp>
        <p:nvSpPr>
          <p:cNvPr id="245" name="Rectangle 244"/>
          <p:cNvSpPr/>
          <p:nvPr/>
        </p:nvSpPr>
        <p:spPr>
          <a:xfrm rot="16200000">
            <a:off x="336542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1980</a:t>
            </a:r>
          </a:p>
        </p:txBody>
      </p:sp>
      <p:sp>
        <p:nvSpPr>
          <p:cNvPr id="246" name="Rectangle 245"/>
          <p:cNvSpPr/>
          <p:nvPr/>
        </p:nvSpPr>
        <p:spPr>
          <a:xfrm rot="16200000">
            <a:off x="392912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1986</a:t>
            </a:r>
          </a:p>
        </p:txBody>
      </p:sp>
      <p:sp>
        <p:nvSpPr>
          <p:cNvPr id="247" name="Rectangle 246"/>
          <p:cNvSpPr/>
          <p:nvPr/>
        </p:nvSpPr>
        <p:spPr>
          <a:xfrm rot="16200000">
            <a:off x="4214679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1989</a:t>
            </a:r>
          </a:p>
        </p:txBody>
      </p:sp>
      <p:sp>
        <p:nvSpPr>
          <p:cNvPr id="248" name="Rectangle 247"/>
          <p:cNvSpPr/>
          <p:nvPr/>
        </p:nvSpPr>
        <p:spPr>
          <a:xfrm rot="16200000">
            <a:off x="478671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1995</a:t>
            </a:r>
          </a:p>
        </p:txBody>
      </p:sp>
      <p:sp>
        <p:nvSpPr>
          <p:cNvPr id="250" name="Rectangle 249"/>
          <p:cNvSpPr/>
          <p:nvPr/>
        </p:nvSpPr>
        <p:spPr>
          <a:xfrm rot="16200000">
            <a:off x="4970016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1997</a:t>
            </a:r>
          </a:p>
        </p:txBody>
      </p:sp>
      <p:sp>
        <p:nvSpPr>
          <p:cNvPr id="251" name="Rectangle 250"/>
          <p:cNvSpPr/>
          <p:nvPr/>
        </p:nvSpPr>
        <p:spPr>
          <a:xfrm rot="16200000">
            <a:off x="582413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2006</a:t>
            </a:r>
          </a:p>
        </p:txBody>
      </p:sp>
      <p:sp>
        <p:nvSpPr>
          <p:cNvPr id="252" name="Rectangle 251"/>
          <p:cNvSpPr/>
          <p:nvPr/>
        </p:nvSpPr>
        <p:spPr>
          <a:xfrm rot="16200000">
            <a:off x="6768909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2016</a:t>
            </a:r>
          </a:p>
        </p:txBody>
      </p:sp>
      <p:sp>
        <p:nvSpPr>
          <p:cNvPr id="253" name="Rectangle 252"/>
          <p:cNvSpPr/>
          <p:nvPr/>
        </p:nvSpPr>
        <p:spPr>
          <a:xfrm rot="16200000">
            <a:off x="449518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1992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6456796" y="4736304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000">
                <a:latin typeface="+mn-lt"/>
              </a:defRPr>
            </a:lvl1pPr>
          </a:lstStyle>
          <a:p>
            <a:r>
              <a:rPr lang="en-GB" dirty="0"/>
              <a:t>IBM: programs that play checkers</a:t>
            </a:r>
          </a:p>
        </p:txBody>
      </p:sp>
      <p:cxnSp>
        <p:nvCxnSpPr>
          <p:cNvPr id="256" name="Straight Connector 255"/>
          <p:cNvCxnSpPr/>
          <p:nvPr/>
        </p:nvCxnSpPr>
        <p:spPr>
          <a:xfrm>
            <a:off x="6440714" y="4980955"/>
            <a:ext cx="1836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/>
          <p:cNvSpPr txBox="1"/>
          <p:nvPr/>
        </p:nvSpPr>
        <p:spPr>
          <a:xfrm>
            <a:off x="6546256" y="4987589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err="1">
                <a:latin typeface="+mn-lt"/>
              </a:rPr>
              <a:t>Kaggle</a:t>
            </a:r>
            <a:r>
              <a:rPr lang="en-GB" sz="1000" dirty="0">
                <a:latin typeface="+mn-lt"/>
              </a:rPr>
              <a:t> is born</a:t>
            </a:r>
          </a:p>
        </p:txBody>
      </p:sp>
      <p:cxnSp>
        <p:nvCxnSpPr>
          <p:cNvPr id="258" name="Straight Connector 257"/>
          <p:cNvCxnSpPr/>
          <p:nvPr/>
        </p:nvCxnSpPr>
        <p:spPr>
          <a:xfrm>
            <a:off x="6533687" y="5230431"/>
            <a:ext cx="90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110037" y="5237505"/>
            <a:ext cx="19194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+mn-lt"/>
              </a:rPr>
              <a:t>G. Hinton: capsule networks</a:t>
            </a:r>
            <a:endParaRPr lang="en-GB" sz="1000" dirty="0">
              <a:latin typeface="+mn-lt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7110036" y="5484522"/>
            <a:ext cx="0" cy="40214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102916" y="5484522"/>
            <a:ext cx="1516151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 rot="16200000">
            <a:off x="6866435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52154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0"/>
                            </p:stCondLst>
                            <p:childTnLst>
                              <p:par>
                                <p:cTn id="1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5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0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000"/>
                            </p:stCondLst>
                            <p:childTnLst>
                              <p:par>
                                <p:cTn id="1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50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3000"/>
                            </p:stCondLst>
                            <p:childTnLst>
                              <p:par>
                                <p:cTn id="1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3500"/>
                            </p:stCondLst>
                            <p:childTnLst>
                              <p:par>
                                <p:cTn id="1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4000"/>
                            </p:stCondLst>
                            <p:childTnLst>
                              <p:par>
                                <p:cTn id="1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4000"/>
                            </p:stCondLst>
                            <p:childTnLst>
                              <p:par>
                                <p:cTn id="1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0"/>
                            </p:stCondLst>
                            <p:childTnLst>
                              <p:par>
                                <p:cTn id="2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0"/>
                            </p:stCondLst>
                            <p:childTnLst>
                              <p:par>
                                <p:cTn id="2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500"/>
                            </p:stCondLst>
                            <p:childTnLst>
                              <p:par>
                                <p:cTn id="2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6000"/>
                            </p:stCondLst>
                            <p:childTnLst>
                              <p:par>
                                <p:cTn id="2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700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7000"/>
                            </p:stCondLst>
                            <p:childTnLst>
                              <p:par>
                                <p:cTn id="2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750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8000"/>
                            </p:stCondLst>
                            <p:childTnLst>
                              <p:par>
                                <p:cTn id="2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8500"/>
                            </p:stCondLst>
                            <p:childTnLst>
                              <p:par>
                                <p:cTn id="2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000"/>
                            </p:stCondLst>
                            <p:childTnLst>
                              <p:par>
                                <p:cTn id="2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9500"/>
                            </p:stCondLst>
                            <p:childTnLst>
                              <p:par>
                                <p:cTn id="2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9500"/>
                            </p:stCondLst>
                            <p:childTnLst>
                              <p:par>
                                <p:cTn id="2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4" grpId="0" animBg="1"/>
      <p:bldP spid="37" grpId="0" animBg="1"/>
      <p:bldP spid="26" grpId="0" animBg="1"/>
      <p:bldP spid="71" grpId="0" animBg="1"/>
      <p:bldP spid="43" grpId="0" animBg="1"/>
      <p:bldP spid="53" grpId="0" animBg="1"/>
      <p:bldP spid="67" grpId="0" animBg="1"/>
      <p:bldP spid="77" grpId="0" animBg="1"/>
      <p:bldP spid="83" grpId="0" animBg="1"/>
      <p:bldP spid="89" grpId="0" animBg="1"/>
      <p:bldP spid="99" grpId="0" animBg="1"/>
      <p:bldP spid="105" grpId="0" animBg="1"/>
      <p:bldP spid="109" grpId="0" animBg="1"/>
      <p:bldP spid="115" grpId="0" animBg="1"/>
      <p:bldP spid="94" grpId="0"/>
      <p:bldP spid="102" grpId="0"/>
      <p:bldP spid="112" grpId="0"/>
      <p:bldP spid="118" grpId="0"/>
      <p:bldP spid="123" grpId="0" animBg="1"/>
      <p:bldP spid="125" grpId="0" animBg="1"/>
      <p:bldP spid="131" grpId="0" animBg="1"/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50" grpId="0"/>
      <p:bldP spid="251" grpId="0"/>
      <p:bldP spid="252" grpId="0"/>
      <p:bldP spid="253" grpId="0"/>
      <p:bldP spid="255" grpId="0" animBg="1"/>
      <p:bldP spid="257" grpId="0" animBg="1"/>
      <p:bldP spid="87" grpId="0" animBg="1"/>
      <p:bldP spid="9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 smtClean="0">
                <a:hlinkClick r:id="rId2"/>
              </a:rPr>
              <a:t>https</a:t>
            </a:r>
            <a:r>
              <a:rPr lang="it-IT" dirty="0">
                <a:hlinkClick r:id="rId2"/>
              </a:rPr>
              <a:t>://</a:t>
            </a:r>
            <a:r>
              <a:rPr lang="it-IT" dirty="0" smtClean="0">
                <a:hlinkClick r:id="rId2"/>
              </a:rPr>
              <a:t>cran.r-project.org/package=tidyverse</a:t>
            </a:r>
            <a:r>
              <a:rPr lang="it-IT" dirty="0" smtClean="0"/>
              <a:t>, </a:t>
            </a:r>
            <a:r>
              <a:rPr lang="en-US" dirty="0"/>
              <a:t>Wickham, Hadley (2017). "R for data science"</a:t>
            </a:r>
            <a:endParaRPr lang="it-IT" dirty="0"/>
          </a:p>
          <a:p>
            <a:r>
              <a:rPr lang="it-IT" dirty="0" smtClean="0">
                <a:hlinkClick r:id="rId3"/>
              </a:rPr>
              <a:t>https</a:t>
            </a:r>
            <a:r>
              <a:rPr lang="it-IT" dirty="0">
                <a:hlinkClick r:id="rId3"/>
              </a:rPr>
              <a:t>://</a:t>
            </a:r>
            <a:r>
              <a:rPr lang="it-IT" dirty="0" smtClean="0">
                <a:hlinkClick r:id="rId3"/>
              </a:rPr>
              <a:t>cran.r-project.org/package=caret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9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70000" y="1260000"/>
            <a:ext cx="8537570" cy="4680000"/>
          </a:xfrm>
        </p:spPr>
        <p:txBody>
          <a:bodyPr/>
          <a:lstStyle/>
          <a:p>
            <a:r>
              <a:rPr lang="en-GB" dirty="0"/>
              <a:t>You just need the right R packages</a:t>
            </a:r>
            <a:r>
              <a:rPr lang="en-GB" dirty="0" smtClean="0"/>
              <a:t>!</a:t>
            </a:r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marL="2311400" lvl="2" indent="0">
              <a:buNone/>
            </a:pPr>
            <a:r>
              <a:rPr lang="en-GB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dirty="0" smtClean="0"/>
              <a:t>developed </a:t>
            </a:r>
            <a:r>
              <a:rPr lang="en-US" dirty="0"/>
              <a:t>by Hadley Wickham, Chief Scientist at </a:t>
            </a:r>
            <a:r>
              <a:rPr lang="en-US" dirty="0" err="1" smtClean="0"/>
              <a:t>Rstudio</a:t>
            </a:r>
            <a:r>
              <a:rPr lang="en-US" dirty="0" smtClean="0"/>
              <a:t>)</a:t>
            </a:r>
          </a:p>
          <a:p>
            <a:pPr marL="2311400" lvl="2" indent="0">
              <a:buNone/>
            </a:pPr>
            <a:endParaRPr lang="en-GB" dirty="0"/>
          </a:p>
          <a:p>
            <a:pPr marL="2781300" lvl="3">
              <a:buClrTx/>
            </a:pPr>
            <a:r>
              <a:rPr lang="en-US" dirty="0" smtClean="0"/>
              <a:t>"</a:t>
            </a:r>
            <a:r>
              <a:rPr lang="en-US" dirty="0"/>
              <a:t>a set of packages that work in harmony because they </a:t>
            </a:r>
            <a:r>
              <a:rPr lang="en-US" dirty="0" smtClean="0"/>
              <a:t>share common </a:t>
            </a:r>
            <a:r>
              <a:rPr lang="en-US" dirty="0"/>
              <a:t>data </a:t>
            </a:r>
            <a:r>
              <a:rPr lang="en-US" dirty="0" smtClean="0"/>
              <a:t>representations </a:t>
            </a:r>
            <a:r>
              <a:rPr lang="en-US" dirty="0"/>
              <a:t>and API design</a:t>
            </a:r>
            <a:r>
              <a:rPr lang="en-US" dirty="0" smtClean="0"/>
              <a:t>"</a:t>
            </a:r>
          </a:p>
          <a:p>
            <a:pPr marL="2781300" lvl="3">
              <a:buClrTx/>
            </a:pPr>
            <a:r>
              <a:rPr lang="en-US" dirty="0" smtClean="0"/>
              <a:t>including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dirty="0"/>
              <a:t>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  <a:p>
            <a:endParaRPr lang="en-GB" dirty="0" smtClean="0"/>
          </a:p>
          <a:p>
            <a:pPr marL="2311400" lvl="2" indent="0">
              <a:buNone/>
            </a:pPr>
            <a:r>
              <a:rPr lang="en-GB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caret</a:t>
            </a:r>
            <a:r>
              <a:rPr lang="en-GB" dirty="0"/>
              <a:t> (Classification And </a:t>
            </a:r>
            <a:r>
              <a:rPr lang="en-GB" dirty="0" err="1"/>
              <a:t>REgression</a:t>
            </a:r>
            <a:r>
              <a:rPr lang="en-GB" dirty="0"/>
              <a:t> Training</a:t>
            </a:r>
            <a:r>
              <a:rPr lang="en-GB" dirty="0" smtClean="0"/>
              <a:t>)</a:t>
            </a:r>
          </a:p>
          <a:p>
            <a:pPr marL="2311400" lvl="2" indent="0">
              <a:buNone/>
            </a:pP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81300" lvl="3">
              <a:buClrTx/>
            </a:pPr>
            <a:r>
              <a:rPr lang="en-US" dirty="0"/>
              <a:t>"a set of functions that attempt to streamline the </a:t>
            </a:r>
            <a:r>
              <a:rPr lang="en-US" dirty="0" smtClean="0"/>
              <a:t>process for </a:t>
            </a:r>
            <a:r>
              <a:rPr lang="en-US" dirty="0"/>
              <a:t>creating predictive models"</a:t>
            </a:r>
            <a:endParaRPr lang="en-US" dirty="0" smtClean="0"/>
          </a:p>
          <a:p>
            <a:pPr marL="2781300" lvl="3">
              <a:buClrTx/>
            </a:pPr>
            <a:r>
              <a:rPr lang="en-US" dirty="0"/>
              <a:t>calls packages such as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e1071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mlbench</a:t>
            </a:r>
            <a:r>
              <a:rPr lang="en-US" dirty="0"/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you need for Machine Learning?</a:t>
            </a: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8" y="4223471"/>
            <a:ext cx="1800000" cy="486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38" y="2321216"/>
            <a:ext cx="623681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849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UniPower"/>
  <p:tag name="BRANDKEY" val="BK0015"/>
  <p:tag name="FONT" val="UniCredit"/>
  <p:tag name="FORMAT" val="Standard"/>
  <p:tag name="VARIATION" val="Default"/>
</p:tagLst>
</file>

<file path=ppt/theme/theme1.xml><?xml version="1.0" encoding="utf-8"?>
<a:theme xmlns:a="http://schemas.openxmlformats.org/drawingml/2006/main" name="Blank">
  <a:themeElements>
    <a:clrScheme name="UCG">
      <a:dk1>
        <a:sysClr val="windowText" lastClr="000000"/>
      </a:dk1>
      <a:lt1>
        <a:sysClr val="window" lastClr="FFFFFF"/>
      </a:lt1>
      <a:dk2>
        <a:srgbClr val="999999"/>
      </a:dk2>
      <a:lt2>
        <a:srgbClr val="CCCCCC"/>
      </a:lt2>
      <a:accent1>
        <a:srgbClr val="00AFD0"/>
      </a:accent1>
      <a:accent2>
        <a:srgbClr val="C0E4ED"/>
      </a:accent2>
      <a:accent3>
        <a:srgbClr val="3B8BCA"/>
      </a:accent3>
      <a:accent4>
        <a:srgbClr val="005095"/>
      </a:accent4>
      <a:accent5>
        <a:srgbClr val="9FCA7A"/>
      </a:accent5>
      <a:accent6>
        <a:srgbClr val="9E3A8B"/>
      </a:accent6>
      <a:hlink>
        <a:srgbClr val="3B8BCA"/>
      </a:hlink>
      <a:folHlink>
        <a:srgbClr val="000000"/>
      </a:folHlink>
    </a:clrScheme>
    <a:fontScheme name="UniCredit">
      <a:majorFont>
        <a:latin typeface="UniCredit"/>
        <a:ea typeface=""/>
        <a:cs typeface=""/>
      </a:majorFont>
      <a:minorFont>
        <a:latin typeface="UniCredi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AFD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UniCredit_4_3.potx" id="{3B308D82-0A1A-4596-9552-0D004D502A7F}" vid="{740313D7-B2BC-4B8B-A9B4-9C7B7B4F5C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1AD50702BB6954F8C744E84FEC0F9AA" ma:contentTypeVersion="0" ma:contentTypeDescription="Ein neues Dokument erstellen." ma:contentTypeScope="" ma:versionID="5acdcf21646717152045cea69f664a46">
  <xsd:schema xmlns:xsd="http://www.w3.org/2001/XMLSchema" xmlns:p="http://schemas.microsoft.com/office/2006/metadata/properties" targetNamespace="http://schemas.microsoft.com/office/2006/metadata/properties" ma:root="true" ma:fieldsID="246f02dd96380beb4f7cdcce14d77fd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434BFED0-AF3A-425B-A3DF-D1FE9B2516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51C3CE-1206-4616-80E4-1B877A728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BD82C2DB-D42D-4D9F-A730-8F802D302C9A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www.w3.org/XML/1998/namespace"/>
    <ds:schemaRef ds:uri="http://purl.org/dc/terms/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921</Words>
  <Application>Microsoft Office PowerPoint</Application>
  <PresentationFormat>On-screen Show (4:3)</PresentationFormat>
  <Paragraphs>224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Blank</vt:lpstr>
      <vt:lpstr>Machine Learning Models:  a hands-on experience</vt:lpstr>
      <vt:lpstr>Why do we need Machine Learning?</vt:lpstr>
      <vt:lpstr>What is Machine Learning used for?</vt:lpstr>
      <vt:lpstr>What is Machine Learning?</vt:lpstr>
      <vt:lpstr>What is Machine Learning?</vt:lpstr>
      <vt:lpstr>Types of Machine Learning – by how they work</vt:lpstr>
      <vt:lpstr>Types of Machine Learning – by what we need them to do</vt:lpstr>
      <vt:lpstr>Machine Learning is nothing new, why the hype?</vt:lpstr>
      <vt:lpstr>What do you need for Machine Learning?</vt:lpstr>
      <vt:lpstr>Machine Learning models: linear and logistic regressions</vt:lpstr>
      <vt:lpstr>Machine Learning models: k-Nearest Neighbors (k-NN)</vt:lpstr>
      <vt:lpstr>Machine Learning models: Support Vector Machine (SVM)</vt:lpstr>
      <vt:lpstr>Machine Learning models: Decision Trees and Random Forest</vt:lpstr>
      <vt:lpstr>Machine Learning models: Decision Trees and Random Forest</vt:lpstr>
      <vt:lpstr>Machine Learning: model comparison</vt:lpstr>
      <vt:lpstr>Visualization: always recommended (when possible)</vt:lpstr>
      <vt:lpstr>Machine Learning: model evaluation and selection</vt:lpstr>
    </vt:vector>
  </TitlesOfParts>
  <Company>UGIS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Models:  a hands-on experience</dc:title>
  <dc:creator>LUCA MAMMI</dc:creator>
  <cp:lastModifiedBy>LUCA MAMMI</cp:lastModifiedBy>
  <cp:revision>186</cp:revision>
  <dcterms:created xsi:type="dcterms:W3CDTF">2018-03-14T13:30:48Z</dcterms:created>
  <dcterms:modified xsi:type="dcterms:W3CDTF">2018-03-28T10:08:49Z</dcterms:modified>
  <cp:version>3.4.2.0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0x01010051AD50702BB6954F8C744E84FEC0F9AA</vt:lpwstr>
  </property>
</Properties>
</file>